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140" r:id="rId3"/>
    <p:sldId id="1146" r:id="rId4"/>
    <p:sldId id="1161" r:id="rId5"/>
    <p:sldId id="1147" r:id="rId6"/>
    <p:sldId id="1162" r:id="rId7"/>
    <p:sldId id="1163" r:id="rId8"/>
    <p:sldId id="1164" r:id="rId9"/>
    <p:sldId id="1165" r:id="rId10"/>
    <p:sldId id="1148" r:id="rId11"/>
    <p:sldId id="1166" r:id="rId12"/>
    <p:sldId id="1167" r:id="rId13"/>
    <p:sldId id="1149" r:id="rId14"/>
    <p:sldId id="1171" r:id="rId15"/>
    <p:sldId id="1169" r:id="rId16"/>
    <p:sldId id="1170" r:id="rId17"/>
    <p:sldId id="1150"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ea typeface="微软雅黑" panose="020B0503020204020204" pitchFamily="34" charset="-122"/>
                <a:cs typeface="微软雅黑" panose="020B0503020204020204" pitchFamily="34" charset="-122"/>
              </a:rPr>
              <a:t>4</a:t>
            </a:r>
            <a:endParaRPr lang="zh-CN" altLang="en-US" sz="4800" b="0" dirty="0">
              <a:solidFill>
                <a:srgbClr val="000000"/>
              </a:solidFill>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考查连词辨析。选项</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如果、是否</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除非有人收留那只猫</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否则它就会死去</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228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60090"/>
            <a:ext cx="11485848" cy="1684244"/>
          </a:xfrm>
        </p:spPr>
        <p:txBody>
          <a:bodyPr/>
          <a:lstStyle/>
          <a:p>
            <a:pPr indent="609600" algn="dist"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later, a friend worked at a cat hospital, told us that a cat there was going to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p>
          <a:p>
            <a:pPr hangingPunct="0">
              <a:spcAft>
                <a:spcPts val="0"/>
              </a:spcAft>
              <a:tabLst>
                <a:tab pos="3690620" algn="l"/>
                <a:tab pos="621093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someone took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minute we jumped and headed for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brought the cat home and named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Masala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332219"/>
            <a:ext cx="407484" cy="461665"/>
          </a:xfrm>
          <a:prstGeom prst="rect">
            <a:avLst/>
          </a:prstGeom>
        </p:spPr>
        <p:txBody>
          <a:bodyPr wrap="none">
            <a:spAutoFit/>
          </a:bodyPr>
          <a:lstStyle/>
          <a:p>
            <a:r>
              <a:rPr lang="en-US" altLang="zh-CN" sz="2400" dirty="0" smtClean="0"/>
              <a:t>A</a:t>
            </a:r>
            <a:endParaRPr lang="zh-CN" altLang="en-US" dirty="0"/>
          </a:p>
        </p:txBody>
      </p:sp>
    </p:spTree>
    <p:extLst>
      <p:ext uri="{BB962C8B-B14F-4D97-AF65-F5344CB8AC3E}">
        <p14:creationId xmlns:p14="http://schemas.microsoft.com/office/powerpoint/2010/main" val="258567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4475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博物馆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动物园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医院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。根据上文可知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是在医院工作的朋友联系他们来领养猫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所以他们出发去医院。故选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8594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museum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96752"/>
            <a:ext cx="11485848" cy="1684244"/>
          </a:xfrm>
        </p:spPr>
        <p:txBody>
          <a:bodyPr/>
          <a:lstStyle/>
          <a:p>
            <a:pPr indent="609600" algn="dist"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later, a friend worked at a cat hospital, told us that a cat there was going to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p>
          <a:p>
            <a:pPr hangingPunct="0">
              <a:spcAft>
                <a:spcPts val="0"/>
              </a:spcAft>
              <a:tabLst>
                <a:tab pos="3690620" algn="l"/>
                <a:tab pos="621093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someone took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minute we jumped and headed for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brought the cat home and named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Masala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2968881"/>
            <a:ext cx="407484" cy="461665"/>
          </a:xfrm>
          <a:prstGeom prst="rect">
            <a:avLst/>
          </a:prstGeom>
        </p:spPr>
        <p:txBody>
          <a:bodyPr wrap="none">
            <a:spAutoFit/>
          </a:bodyPr>
          <a:lstStyle/>
          <a:p>
            <a:r>
              <a:rPr lang="en-US" altLang="zh-CN" sz="2400" dirty="0" smtClean="0"/>
              <a:t>D</a:t>
            </a:r>
            <a:endParaRPr lang="zh-CN" altLang="en-US" dirty="0"/>
          </a:p>
        </p:txBody>
      </p:sp>
    </p:spTree>
    <p:extLst>
      <p:ext uri="{BB962C8B-B14F-4D97-AF65-F5344CB8AC3E}">
        <p14:creationId xmlns:p14="http://schemas.microsoft.com/office/powerpoint/2010/main" val="353407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。根据第四段第一句中的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。可知这是一只母猫。故选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7881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16074"/>
            <a:ext cx="11485848" cy="1684244"/>
          </a:xfrm>
        </p:spPr>
        <p:txBody>
          <a:bodyPr/>
          <a:lstStyle/>
          <a:p>
            <a:pPr indent="609600" algn="dist"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later, a friend worked at a cat hospital, told us that a cat there was going to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p>
          <a:p>
            <a:pPr hangingPunct="0">
              <a:spcAft>
                <a:spcPts val="0"/>
              </a:spcAft>
              <a:tabLst>
                <a:tab pos="3690620" algn="l"/>
                <a:tab pos="621093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someone took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minute we jumped and headed for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brought the cat home and named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Masala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188203"/>
            <a:ext cx="407484" cy="461665"/>
          </a:xfrm>
          <a:prstGeom prst="rect">
            <a:avLst/>
          </a:prstGeom>
        </p:spPr>
        <p:txBody>
          <a:bodyPr wrap="none">
            <a:spAutoFit/>
          </a:bodyPr>
          <a:lstStyle/>
          <a:p>
            <a:r>
              <a:rPr lang="en-US" altLang="zh-CN" sz="2400" dirty="0" smtClean="0"/>
              <a:t>C</a:t>
            </a:r>
            <a:endParaRPr lang="zh-CN" altLang="en-US" dirty="0"/>
          </a:p>
        </p:txBody>
      </p:sp>
    </p:spTree>
    <p:extLst>
      <p:ext uri="{BB962C8B-B14F-4D97-AF65-F5344CB8AC3E}">
        <p14:creationId xmlns:p14="http://schemas.microsoft.com/office/powerpoint/2010/main" val="2767364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210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考查介词辨析。选项</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一起</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猫跳上我的腿</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躺在了我的腿上</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489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391275" algn="l"/>
                <a:tab pos="8731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Masala’s first evening at our home, she jumped on my leg and lay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happy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my wife got a big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fought the illness for three years before she took her last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terrible time but it was also the time when I learned the true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Masala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stayed by my wife’s bed until she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walked around the house for days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59422"/>
            <a:ext cx="407484" cy="461665"/>
          </a:xfrm>
          <a:prstGeom prst="rect">
            <a:avLst/>
          </a:prstGeom>
        </p:spPr>
        <p:txBody>
          <a:bodyPr wrap="none">
            <a:spAutoFit/>
          </a:bodyPr>
          <a:lstStyle/>
          <a:p>
            <a:r>
              <a:rPr lang="en-US" altLang="zh-CN" sz="2400" dirty="0" smtClean="0"/>
              <a:t>C</a:t>
            </a:r>
            <a:endParaRPr lang="zh-CN" altLang="en-US" dirty="0"/>
          </a:p>
        </p:txBody>
      </p:sp>
    </p:spTree>
    <p:extLst>
      <p:ext uri="{BB962C8B-B14F-4D97-AF65-F5344CB8AC3E}">
        <p14:creationId xmlns:p14="http://schemas.microsoft.com/office/powerpoint/2010/main" val="1411730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789040"/>
            <a:ext cx="11485848"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考查名词辨析。选项</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成功</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疾病</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礼物</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惊喜</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。根据后一句的</a:t>
            </a:r>
            <a:r>
              <a:rPr lang="en-US" altLang="zh-CN" sz="2200"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illness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作者的妻子患病了。故选</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2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sickness</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通常指短期的病</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cold</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感冒、</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flu</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流感</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泛指身体不适</a:t>
            </a:r>
            <a:r>
              <a:rPr lang="zh-CN"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illness</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一样</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除了指疾病本身</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还可以指一种生病的状态。</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illness</a:t>
            </a:r>
            <a:r>
              <a:rPr lang="en-US"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通常指长期的病</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cancer</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癌症</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侧重于医学疾病诊断。</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illness</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一样</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,disease</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指长期的疾病</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,illness</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更侧重于主观病痛体验。</a:t>
            </a:r>
            <a:endParaRPr lang="zh-CN" altLang="zh-CN" sz="22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84984"/>
            <a:ext cx="11485848" cy="53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690620" algn="l"/>
                <a:tab pos="6391275" algn="l"/>
                <a:tab pos="873125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illness</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gift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567241"/>
          </a:xfrm>
        </p:spPr>
        <p:txBody>
          <a:bodyPr/>
          <a:lstStyle/>
          <a:p>
            <a:pPr indent="609600" hangingPunct="0">
              <a:spcAft>
                <a:spcPts val="0"/>
              </a:spcAft>
              <a:tabLst>
                <a:tab pos="3690620" algn="l"/>
                <a:tab pos="6210935"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Masala’s first evening at our home, she jumped on my leg and lay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happy with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my wife got a big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fought the illness for three years before she took her last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terrible time but it was also the time when I learned the true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Masala</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stayed by my wife’s bed until she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walked around the house for days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395454"/>
            <a:ext cx="372218" cy="430887"/>
          </a:xfrm>
          <a:prstGeom prst="rect">
            <a:avLst/>
          </a:prstGeom>
        </p:spPr>
        <p:txBody>
          <a:bodyPr wrap="none">
            <a:spAutoFit/>
          </a:bodyPr>
          <a:lstStyle/>
          <a:p>
            <a:r>
              <a:rPr lang="en-US" altLang="zh-CN" sz="2200" dirty="0" smtClean="0"/>
              <a:t>B</a:t>
            </a:r>
            <a:endParaRPr lang="zh-CN" altLang="en-US" sz="2200" dirty="0"/>
          </a:p>
        </p:txBody>
      </p:sp>
      <p:pic>
        <p:nvPicPr>
          <p:cNvPr id="7" name="箭头右.eps" descr="id:2147489753;FounderCES"/>
          <p:cNvPicPr/>
          <p:nvPr/>
        </p:nvPicPr>
        <p:blipFill>
          <a:blip r:embed="rId2"/>
          <a:stretch>
            <a:fillRect/>
          </a:stretch>
        </p:blipFill>
        <p:spPr>
          <a:xfrm>
            <a:off x="2854846" y="4813174"/>
            <a:ext cx="366135" cy="288032"/>
          </a:xfrm>
          <a:prstGeom prst="rect">
            <a:avLst/>
          </a:prstGeom>
        </p:spPr>
      </p:pic>
    </p:spTree>
    <p:extLst>
      <p:ext uri="{BB962C8B-B14F-4D97-AF65-F5344CB8AC3E}">
        <p14:creationId xmlns:p14="http://schemas.microsoft.com/office/powerpoint/2010/main" val="181384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考查名词辨析。选项</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表演</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危险</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本性</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这是一段糟糕的时光</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但同时我在这段时间里了解了猫的本性</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489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690620" algn="l"/>
                <a:tab pos="639127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performance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Masala’s first evening at our home, she jumped on my leg and lay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happy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my wife got a big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fought the illness for three years before she took her last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terrible time but it was also the time when I learned the true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Masala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stayed by my wife’s bed until she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walked around the house for days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59422"/>
            <a:ext cx="407484" cy="461665"/>
          </a:xfrm>
          <a:prstGeom prst="rect">
            <a:avLst/>
          </a:prstGeom>
        </p:spPr>
        <p:txBody>
          <a:bodyPr wrap="none">
            <a:spAutoFit/>
          </a:bodyPr>
          <a:lstStyle/>
          <a:p>
            <a:r>
              <a:rPr lang="en-US" altLang="zh-CN" sz="2400" dirty="0" smtClean="0"/>
              <a:t>D</a:t>
            </a:r>
            <a:endParaRPr lang="zh-CN" altLang="en-US" dirty="0"/>
          </a:p>
        </p:txBody>
      </p:sp>
    </p:spTree>
    <p:extLst>
      <p:ext uri="{BB962C8B-B14F-4D97-AF65-F5344CB8AC3E}">
        <p14:creationId xmlns:p14="http://schemas.microsoft.com/office/powerpoint/2010/main" val="2050396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考查动词词组辨析。选项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寻找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走进</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谈论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打电话、征召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猫在房子里转来转去寻找我的妻子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8869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690620" algn="l"/>
                <a:tab pos="639127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 for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84094"/>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Masala’s first evening at our home, she jumped on my leg and lay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happy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my wife got a big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fought the illness for three years before she took her last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terrible time but it was also the time when I learned the true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Masala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stayed by my wife’s bed until she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walked around the house for days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997396"/>
            <a:ext cx="407484" cy="461665"/>
          </a:xfrm>
          <a:prstGeom prst="rect">
            <a:avLst/>
          </a:prstGeom>
        </p:spPr>
        <p:txBody>
          <a:bodyPr wrap="none">
            <a:spAutoFit/>
          </a:bodyPr>
          <a:lstStyle/>
          <a:p>
            <a:r>
              <a:rPr lang="en-US" altLang="zh-CN" sz="2400" dirty="0" smtClean="0"/>
              <a:t>A</a:t>
            </a:r>
            <a:endParaRPr lang="zh-CN" altLang="en-US" dirty="0"/>
          </a:p>
        </p:txBody>
      </p:sp>
    </p:spTree>
    <p:extLst>
      <p:ext uri="{BB962C8B-B14F-4D97-AF65-F5344CB8AC3E}">
        <p14:creationId xmlns:p14="http://schemas.microsoft.com/office/powerpoint/2010/main" val="352706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考查形容词辨析。选项</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积极的</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老旧的</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健康的</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容易的</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。根据第三段第五句中的</a:t>
            </a:r>
            <a:r>
              <a:rPr lang="en-US" altLang="zh-CN" b="1">
                <a:solidFill>
                  <a:srgbClr val="FF0000"/>
                </a:solidFill>
                <a:latin typeface="Times New Roman" panose="02020603050405020304" pitchFamily="18" charset="0"/>
                <a:ea typeface="宋体" panose="02010600030101010101" pitchFamily="2" charset="-122"/>
              </a:rPr>
              <a:t>“old idea”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这里是对上面的重复强调。故填</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847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690620" algn="l"/>
                <a:tab pos="639127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38140"/>
            <a:ext cx="11485848" cy="1130246"/>
          </a:xfrm>
        </p:spPr>
        <p:txBody>
          <a:bodyPr/>
          <a:lstStyle/>
          <a:p>
            <a:pPr indent="609600"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Masala gave me a lifelong lesson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must try to forget our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ideas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develop good relationships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2688567"/>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832674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80745"/>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是一篇记叙文。文章讲述了作者与猫的故事。</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241;FounderCES"/>
          <p:cNvPicPr/>
          <p:nvPr/>
        </p:nvPicPr>
        <p:blipFill>
          <a:blip r:embed="rId2"/>
          <a:stretch>
            <a:fillRect/>
          </a:stretch>
        </p:blipFill>
        <p:spPr>
          <a:xfrm>
            <a:off x="838622" y="3015511"/>
            <a:ext cx="1620520" cy="395605"/>
          </a:xfrm>
          <a:prstGeom prst="rect">
            <a:avLst/>
          </a:prstGeom>
        </p:spPr>
      </p:pic>
      <p:pic>
        <p:nvPicPr>
          <p:cNvPr id="3" name="图片 2"/>
          <p:cNvPicPr>
            <a:picLocks noChangeAspect="1"/>
          </p:cNvPicPr>
          <p:nvPr/>
        </p:nvPicPr>
        <p:blipFill>
          <a:blip r:embed="rId3"/>
          <a:stretch>
            <a:fillRect/>
          </a:stretch>
        </p:blipFill>
        <p:spPr>
          <a:xfrm>
            <a:off x="732033" y="1569149"/>
            <a:ext cx="10726345" cy="1204361"/>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09573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讨厌</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清洗</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保护</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a cat crosses the street in front of you, turn back. Walking over a cat’s way would bring you bad luck”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作者从小就被灌输</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走过猫走过的路会带来厄运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的理念</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所以讨厌猫。故选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1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946525" algn="l"/>
                <a:tab pos="6726238" algn="l"/>
                <a:tab pos="87312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hated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washed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kept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 cat crosses the street in front of you, turn back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 over a cat’s way would bring you bad luck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690620" algn="l"/>
                <a:tab pos="621093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taught that when I grew up in India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cats and didn’t want anything to do with them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my wife wanted us to get one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again and again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 I gave 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00858"/>
            <a:ext cx="407484" cy="461665"/>
          </a:xfrm>
          <a:prstGeom prst="rect">
            <a:avLst/>
          </a:prstGeom>
        </p:spPr>
        <p:txBody>
          <a:bodyPr wrap="none">
            <a:spAutoFit/>
          </a:bodyPr>
          <a:lstStyle/>
          <a:p>
            <a:r>
              <a:rPr lang="en-US" altLang="zh-CN" sz="2400" dirty="0" smtClean="0"/>
              <a:t>A</a:t>
            </a:r>
            <a:endParaRPr lang="zh-CN" altLang="en-US" dirty="0"/>
          </a:p>
        </p:txBody>
      </p:sp>
    </p:spTree>
    <p:extLst>
      <p:ext uri="{BB962C8B-B14F-4D97-AF65-F5344CB8AC3E}">
        <p14:creationId xmlns:p14="http://schemas.microsoft.com/office/powerpoint/2010/main" val="3618279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9309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考查动词辨析。选项</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竞争</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大哭</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争论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。根据第二段第三句</a:t>
            </a:r>
            <a:r>
              <a:rPr lang="en-US" altLang="zh-CN" b="1">
                <a:solidFill>
                  <a:srgbClr val="FF0000"/>
                </a:solidFill>
                <a:latin typeface="Times New Roman" panose="02020603050405020304" pitchFamily="18" charset="0"/>
                <a:ea typeface="宋体" panose="02010600030101010101" pitchFamily="2" charset="-122"/>
              </a:rPr>
              <a:t>“But my wife wanted us to get 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作者的妻子很想养一只猫</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结合上文提到作者讨厌猫</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他们应争论了很久。故选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73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690620" algn="l"/>
                <a:tab pos="621093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competed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pushed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 cat crosses the street in front of you, turn back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 over a cat’s way would bring you bad luck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690620" algn="l"/>
                <a:tab pos="621093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taught that when I grew up in India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cats and didn’t want anything to do with them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my wife wanted us to get one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again and again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 I gave 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72866"/>
            <a:ext cx="407484" cy="461665"/>
          </a:xfrm>
          <a:prstGeom prst="rect">
            <a:avLst/>
          </a:prstGeom>
        </p:spPr>
        <p:txBody>
          <a:bodyPr wrap="none">
            <a:spAutoFit/>
          </a:bodyPr>
          <a:lstStyle/>
          <a:p>
            <a:r>
              <a:rPr lang="en-US" altLang="zh-CN" sz="2400" dirty="0" smtClean="0"/>
              <a:t>C</a:t>
            </a:r>
            <a:endParaRPr lang="zh-CN" altLang="en-US" dirty="0"/>
          </a:p>
        </p:txBody>
      </p:sp>
    </p:spTree>
    <p:extLst>
      <p:ext uri="{BB962C8B-B14F-4D97-AF65-F5344CB8AC3E}">
        <p14:creationId xmlns:p14="http://schemas.microsoft.com/office/powerpoint/2010/main" val="154997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漂亮的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愚蠢的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劳累的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可怕的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。根据第三段第一句中的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这里应用正面的形容词。故选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36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690620" algn="l"/>
                <a:tab pos="6210935" algn="l"/>
                <a:tab pos="87312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 lovely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with a mix of white, yellow and black came into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found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exciting than watching our kids play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like this little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me begin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old ideas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lived for twenty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death was a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event for all of us, like losing a family member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45024"/>
            <a:ext cx="407484" cy="461665"/>
          </a:xfrm>
          <a:prstGeom prst="rect">
            <a:avLst/>
          </a:prstGeom>
        </p:spPr>
        <p:txBody>
          <a:bodyPr wrap="none">
            <a:spAutoFit/>
          </a:bodyPr>
          <a:lstStyle/>
          <a:p>
            <a:r>
              <a:rPr lang="en-US" altLang="zh-CN" sz="2400" dirty="0" smtClean="0"/>
              <a:t>A</a:t>
            </a:r>
            <a:endParaRPr lang="zh-CN" altLang="en-US" dirty="0"/>
          </a:p>
        </p:txBody>
      </p:sp>
    </p:spTree>
    <p:extLst>
      <p:ext uri="{BB962C8B-B14F-4D97-AF65-F5344CB8AC3E}">
        <p14:creationId xmlns:p14="http://schemas.microsoft.com/office/powerpoint/2010/main" val="110965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2102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考查不定代词辨析。选项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所有事情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任何事物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没有什么</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I found nothing more exciting than watching our kids play with Bilea”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我发现再也没有什么事情比看着小猫比莱亚和我的孩子们玩更令人激动了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36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 lovely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with a mix of white, yellow and black came into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found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exciting than watching our kids play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like this little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me begin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old ideas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lived for twenty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death was a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event for all of us, like losing a family member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54355"/>
            <a:ext cx="407484" cy="461665"/>
          </a:xfrm>
          <a:prstGeom prst="rect">
            <a:avLst/>
          </a:prstGeom>
        </p:spPr>
        <p:txBody>
          <a:bodyPr wrap="none">
            <a:spAutoFit/>
          </a:bodyPr>
          <a:lstStyle/>
          <a:p>
            <a:r>
              <a:rPr lang="en-US" altLang="zh-CN" sz="2400" dirty="0" smtClean="0"/>
              <a:t>D</a:t>
            </a:r>
            <a:endParaRPr lang="zh-CN" altLang="en-US" dirty="0"/>
          </a:p>
        </p:txBody>
      </p:sp>
    </p:spTree>
    <p:extLst>
      <p:ext uri="{BB962C8B-B14F-4D97-AF65-F5344CB8AC3E}">
        <p14:creationId xmlns:p14="http://schemas.microsoft.com/office/powerpoint/2010/main" val="32178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可怕地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慢慢地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不幸地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主要地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。根据上文可知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作者一开始讨厌猫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但自从养了比莱亚这只猫以后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他慢慢地开始喜欢猫了。故选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36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Terribly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Slowly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Unluckily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 lovely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with a mix of white, yellow and black came into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found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exciting than watching our kids play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like this little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me begin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old ideas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lived for twenty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death was a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event for all of us, like losing a family member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54355"/>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2792100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忘记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思念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理解</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。根据上文可知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作者一开始不喜欢猫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现在开始喜欢猫了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他开始慢慢忘记对猫的旧想法。故选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36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 lovely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with a mix of white, yellow and black came into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found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exciting than watching our kids play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like this little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me begin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old ideas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lived for twenty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death was a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event for all of us, like losing a family member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54355"/>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780241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10506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温暖的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悲伤的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无聊的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 losing a family member”,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可知比莱亚的死亡就好像他们失去了一个家庭成员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令人伤心。故选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36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731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 lovely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with a mix of white, yellow and black came into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found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exciting than watching our kids play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like this little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me begin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old ideas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lived for twenty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death was a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event for all of us, like losing a family member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3654355"/>
            <a:ext cx="407484" cy="461665"/>
          </a:xfrm>
          <a:prstGeom prst="rect">
            <a:avLst/>
          </a:prstGeom>
        </p:spPr>
        <p:txBody>
          <a:bodyPr wrap="none">
            <a:spAutoFit/>
          </a:bodyPr>
          <a:lstStyle/>
          <a:p>
            <a:r>
              <a:rPr lang="en-US" altLang="zh-CN" sz="2400" dirty="0" smtClean="0"/>
              <a:t>C</a:t>
            </a:r>
            <a:endParaRPr lang="zh-CN" altLang="en-US" dirty="0"/>
          </a:p>
        </p:txBody>
      </p:sp>
    </p:spTree>
    <p:extLst>
      <p:ext uri="{BB962C8B-B14F-4D97-AF65-F5344CB8AC3E}">
        <p14:creationId xmlns:p14="http://schemas.microsoft.com/office/powerpoint/2010/main" val="12046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1382</Words>
  <Application>Microsoft Office PowerPoint</Application>
  <PresentationFormat>自定义</PresentationFormat>
  <Paragraphs>69</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454</cp:revision>
  <dcterms:created xsi:type="dcterms:W3CDTF">2020-11-06T05:24:00Z</dcterms:created>
  <dcterms:modified xsi:type="dcterms:W3CDTF">2025-09-17T19:34:00Z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